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56" r:id="rId2"/>
    <p:sldId id="257" r:id="rId3"/>
    <p:sldId id="258" r:id="rId4"/>
    <p:sldId id="269" r:id="rId5"/>
    <p:sldId id="263" r:id="rId6"/>
    <p:sldId id="264" r:id="rId7"/>
    <p:sldId id="270" r:id="rId8"/>
    <p:sldId id="259" r:id="rId9"/>
    <p:sldId id="260" r:id="rId10"/>
    <p:sldId id="271" r:id="rId11"/>
    <p:sldId id="261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1" autoAdjust="0"/>
    <p:restoredTop sz="91652" autoAdjust="0"/>
  </p:normalViewPr>
  <p:slideViewPr>
    <p:cSldViewPr>
      <p:cViewPr varScale="1">
        <p:scale>
          <a:sx n="67" d="100"/>
          <a:sy n="67" d="100"/>
        </p:scale>
        <p:origin x="83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3C6B0-4CC2-4674-BA1A-3391EF5306B9}" type="datetimeFigureOut">
              <a:rPr lang="ru-RU" smtClean="0"/>
              <a:t>чт 14.05.20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60C70-E456-4572-99D6-474E8015E6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72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77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444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6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136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2052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303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008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2617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910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9822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256FD-A907-4A56-A72B-771CB64BDC29}" type="datetimeFigureOut">
              <a:rPr lang="ru-RU" smtClean="0"/>
              <a:pPr/>
              <a:t>чт 14.05.20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D6643-031A-4F57-92D0-4FDB9F5FD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9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736"/>
            <a:ext cx="7843838" cy="2214579"/>
          </a:xfr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ahnschrift Condensed" pitchFamily="34" charset="0"/>
              </a:rPr>
              <a:t>Телефон доверия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itchFamily="34" charset="0"/>
              </a:rPr>
              <a:t>.</a:t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ahnschrift Condensed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ahnschrift Condensed" pitchFamily="34" charset="0"/>
              </a:rPr>
              <a:t>Что это? Для кого и зачем он нужен?</a:t>
            </a:r>
            <a:endParaRPr lang="ru-RU" b="1" dirty="0">
              <a:solidFill>
                <a:srgbClr val="0070C0"/>
              </a:solidFill>
              <a:latin typeface="Bahnschrift Condensed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3929066"/>
            <a:ext cx="6400800" cy="1785950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ru-RU" sz="7400" dirty="0" smtClean="0">
                <a:solidFill>
                  <a:srgbClr val="0070C0"/>
                </a:solidFill>
              </a:rPr>
              <a:t>МАОУ «СОШ №40 с </a:t>
            </a:r>
            <a:r>
              <a:rPr lang="ru-RU" sz="7400" dirty="0" err="1" smtClean="0">
                <a:solidFill>
                  <a:srgbClr val="0070C0"/>
                </a:solidFill>
              </a:rPr>
              <a:t>уиоп</a:t>
            </a:r>
            <a:r>
              <a:rPr lang="ru-RU" sz="7400" dirty="0" smtClean="0">
                <a:solidFill>
                  <a:srgbClr val="0070C0"/>
                </a:solidFill>
              </a:rPr>
              <a:t>»</a:t>
            </a:r>
          </a:p>
          <a:p>
            <a:pPr algn="r"/>
            <a:r>
              <a:rPr lang="ru-RU" sz="7400" dirty="0" smtClean="0">
                <a:solidFill>
                  <a:srgbClr val="0070C0"/>
                </a:solidFill>
              </a:rPr>
              <a:t>Учащиеся </a:t>
            </a:r>
            <a:r>
              <a:rPr lang="en-US" sz="7400" dirty="0" smtClean="0">
                <a:solidFill>
                  <a:srgbClr val="0070C0"/>
                </a:solidFill>
              </a:rPr>
              <a:t>8”</a:t>
            </a:r>
            <a:r>
              <a:rPr lang="ru-RU" sz="7400" dirty="0" smtClean="0">
                <a:solidFill>
                  <a:srgbClr val="0070C0"/>
                </a:solidFill>
              </a:rPr>
              <a:t>В</a:t>
            </a:r>
            <a:r>
              <a:rPr lang="en-US" sz="7400" dirty="0" smtClean="0">
                <a:solidFill>
                  <a:srgbClr val="0070C0"/>
                </a:solidFill>
              </a:rPr>
              <a:t>” </a:t>
            </a:r>
            <a:r>
              <a:rPr lang="ru-RU" sz="7400" dirty="0" smtClean="0">
                <a:solidFill>
                  <a:srgbClr val="0070C0"/>
                </a:solidFill>
              </a:rPr>
              <a:t>класса</a:t>
            </a:r>
          </a:p>
          <a:p>
            <a:pPr algn="r"/>
            <a:r>
              <a:rPr lang="ru-RU" sz="7400" dirty="0" err="1" smtClean="0">
                <a:solidFill>
                  <a:srgbClr val="0070C0"/>
                </a:solidFill>
              </a:rPr>
              <a:t>Гильфанов</a:t>
            </a:r>
            <a:r>
              <a:rPr lang="ru-RU" sz="7400" dirty="0" smtClean="0">
                <a:solidFill>
                  <a:srgbClr val="0070C0"/>
                </a:solidFill>
              </a:rPr>
              <a:t> Тимур </a:t>
            </a:r>
          </a:p>
          <a:p>
            <a:pPr algn="r"/>
            <a:r>
              <a:rPr lang="ru-RU" sz="7400" dirty="0" smtClean="0">
                <a:solidFill>
                  <a:srgbClr val="0070C0"/>
                </a:solidFill>
              </a:rPr>
              <a:t>и </a:t>
            </a:r>
            <a:r>
              <a:rPr lang="ru-RU" sz="7400" dirty="0" err="1" smtClean="0">
                <a:solidFill>
                  <a:srgbClr val="0070C0"/>
                </a:solidFill>
              </a:rPr>
              <a:t>Ахунов</a:t>
            </a:r>
            <a:r>
              <a:rPr lang="ru-RU" sz="7400" dirty="0" smtClean="0">
                <a:solidFill>
                  <a:srgbClr val="0070C0"/>
                </a:solidFill>
              </a:rPr>
              <a:t> Булат</a:t>
            </a:r>
          </a:p>
          <a:p>
            <a:pPr algn="r"/>
            <a:r>
              <a:rPr lang="ru-RU" sz="7400" dirty="0" smtClean="0">
                <a:solidFill>
                  <a:srgbClr val="0070C0"/>
                </a:solidFill>
              </a:rPr>
              <a:t>Руководитель </a:t>
            </a:r>
            <a:r>
              <a:rPr lang="ru-RU" sz="7400" dirty="0" err="1" smtClean="0">
                <a:solidFill>
                  <a:srgbClr val="0070C0"/>
                </a:solidFill>
              </a:rPr>
              <a:t>Бадгиева</a:t>
            </a:r>
            <a:r>
              <a:rPr lang="ru-RU" sz="7400" dirty="0" smtClean="0">
                <a:solidFill>
                  <a:srgbClr val="0070C0"/>
                </a:solidFill>
              </a:rPr>
              <a:t> Г.Т.</a:t>
            </a:r>
          </a:p>
          <a:p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7358082" y="5715016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7358082" y="5857892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1518" y="873982"/>
            <a:ext cx="81752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Bahnschrift Condensed" pitchFamily="34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Bahnschrift Condensed" pitchFamily="34" charset="0"/>
              </a:rPr>
              <a:t>Далеко не все дети способны общаться с мамой и папой, как с лучшими друзьями, и порой для того, чтобы поделиться наболевшим, им требуется человек со стороны. Если же рядом нет никого, кто мог бы помочь советом или просто выслушать, на помощь придут специалисты телефона доверия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84983"/>
            <a:ext cx="6458490" cy="317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536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48679"/>
            <a:ext cx="8686800" cy="385817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     У каждого из нас в жизни появляются проблемы</a:t>
            </a:r>
            <a:r>
              <a:rPr lang="en-US" sz="2400" dirty="0" smtClean="0">
                <a:solidFill>
                  <a:srgbClr val="7030A0"/>
                </a:solidFill>
                <a:latin typeface="Bahnschrift Condensed" pitchFamily="34" charset="0"/>
              </a:rPr>
              <a:t>,</a:t>
            </a: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 они могут быть – как большие</a:t>
            </a:r>
            <a:r>
              <a:rPr lang="en-US" sz="2400" dirty="0" smtClean="0">
                <a:solidFill>
                  <a:srgbClr val="7030A0"/>
                </a:solidFill>
                <a:latin typeface="Bahnschrift Condensed" pitchFamily="34" charset="0"/>
              </a:rPr>
              <a:t>, </a:t>
            </a: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так и несерьёзные</a:t>
            </a:r>
            <a:r>
              <a:rPr lang="en-US" sz="2400" dirty="0" smtClean="0">
                <a:solidFill>
                  <a:srgbClr val="7030A0"/>
                </a:solidFill>
                <a:latin typeface="Bahnschrift Condensed" pitchFamily="34" charset="0"/>
              </a:rPr>
              <a:t>,</a:t>
            </a: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 но в любом случае, нам требуется поддержка других.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     Эту поддержу мы можем получить незамедлительно</a:t>
            </a:r>
            <a:r>
              <a:rPr lang="en-US" sz="2400" dirty="0" smtClean="0">
                <a:solidFill>
                  <a:srgbClr val="7030A0"/>
                </a:solidFill>
                <a:latin typeface="Bahnschrift Condensed" pitchFamily="34" charset="0"/>
              </a:rPr>
              <a:t>,</a:t>
            </a: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 связавшись со службой телефона доверия.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     Команда службы доверия готова выслушать вас</a:t>
            </a:r>
            <a:r>
              <a:rPr lang="en-US" sz="2400" dirty="0" smtClean="0">
                <a:solidFill>
                  <a:srgbClr val="7030A0"/>
                </a:solidFill>
                <a:latin typeface="Bahnschrift Condensed" pitchFamily="34" charset="0"/>
              </a:rPr>
              <a:t>,</a:t>
            </a: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 и помочь с переживаниями по поводу той</a:t>
            </a:r>
            <a:r>
              <a:rPr lang="en-US" sz="2400" dirty="0" smtClean="0">
                <a:solidFill>
                  <a:srgbClr val="7030A0"/>
                </a:solidFill>
                <a:latin typeface="Bahnschrift Condensed" pitchFamily="34" charset="0"/>
              </a:rPr>
              <a:t>,</a:t>
            </a:r>
            <a:r>
              <a:rPr lang="ru-RU" sz="2400" dirty="0" smtClean="0">
                <a:solidFill>
                  <a:srgbClr val="7030A0"/>
                </a:solidFill>
                <a:latin typeface="Bahnschrift Condensed" pitchFamily="34" charset="0"/>
              </a:rPr>
              <a:t> или иной проблемы.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1026" name="Picture 2" descr="https://im0-tub-ru.yandex.net/i?id=9c83674702fd0f0aeb1273e0295d61d7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4077072"/>
            <a:ext cx="5150946" cy="25173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358082" y="5857892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04665"/>
            <a:ext cx="8229600" cy="34563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Bahnschrift Condensed" pitchFamily="34" charset="0"/>
              </a:rPr>
              <a:t>      Вы, наверное, думаете, что ваши проблемы не должны касаться других. Это не так!</a:t>
            </a:r>
          </a:p>
          <a:p>
            <a:pPr algn="just">
              <a:buNone/>
            </a:pPr>
            <a:r>
              <a:rPr lang="ru-RU" sz="2800" dirty="0" smtClean="0">
                <a:latin typeface="Bahnschrift Condensed" pitchFamily="34" charset="0"/>
              </a:rPr>
              <a:t>      Каждый из нас может попасть в трудную ситуацию, начиная с подростков, заканчивая пенсионерами. В любом возрасте, мы нуждаемся в поддержке других.</a:t>
            </a:r>
            <a:endParaRPr lang="ru-RU" sz="2800" dirty="0">
              <a:latin typeface="Bahnschrift Condensed" pitchFamily="34" charset="0"/>
            </a:endParaRPr>
          </a:p>
        </p:txBody>
      </p:sp>
      <p:pic>
        <p:nvPicPr>
          <p:cNvPr id="21506" name="Picture 2" descr="https://avatars.mds.yandex.net/get-zen_doc/61795/pub_5d78d92c92414d00ad2a85c6_5d793590c05c7100ad8ce8f9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00438"/>
            <a:ext cx="4638727" cy="315433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358082" y="5857892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3116"/>
            <a:ext cx="8643998" cy="214998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Bahnschrift Condensed" pitchFamily="34" charset="0"/>
              </a:rPr>
              <a:t>      Подростки могут, к примеру, столкнуться с недопониманием со стороны родных, пенсионеры, ввиду своего возраста, могут остаться без родных им людей. </a:t>
            </a:r>
          </a:p>
          <a:p>
            <a:pPr algn="just">
              <a:buNone/>
            </a:pPr>
            <a:r>
              <a:rPr lang="ru-RU" sz="2800" dirty="0" smtClean="0">
                <a:solidFill>
                  <a:srgbClr val="FF0000"/>
                </a:solidFill>
                <a:latin typeface="Bahnschrift Condensed" pitchFamily="34" charset="0"/>
              </a:rPr>
              <a:t>                                      Выход есть всегда</a:t>
            </a:r>
            <a:r>
              <a:rPr lang="ru-RU" dirty="0" smtClean="0">
                <a:solidFill>
                  <a:srgbClr val="FF0000"/>
                </a:solidFill>
                <a:latin typeface="Bahnschrift Condensed" pitchFamily="34" charset="0"/>
              </a:rPr>
              <a:t>!</a:t>
            </a:r>
            <a:endParaRPr lang="ru-RU" dirty="0">
              <a:solidFill>
                <a:srgbClr val="FF0000"/>
              </a:solidFill>
              <a:latin typeface="Bahnschrift Condensed" pitchFamily="34" charset="0"/>
            </a:endParaRPr>
          </a:p>
        </p:txBody>
      </p:sp>
      <p:pic>
        <p:nvPicPr>
          <p:cNvPr id="22530" name="Picture 2" descr="https://im0-tub-ru.yandex.net/i?id=c461818e8631323cef9918538367d4cf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42852"/>
            <a:ext cx="4000528" cy="2000264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358082" y="5857892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2532" name="Picture 4" descr="https://im0-tub-ru.yandex.net/i?id=7fbcf21ab054df5d826d77583b2a97f5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423" y="4143946"/>
            <a:ext cx="4286280" cy="257055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64704"/>
            <a:ext cx="8229600" cy="20213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Bahnschrift Condensed" pitchFamily="34" charset="0"/>
              </a:rPr>
              <a:t>      Не	стесняйтесь </a:t>
            </a:r>
            <a:r>
              <a:rPr lang="ru-RU" dirty="0" smtClean="0">
                <a:solidFill>
                  <a:srgbClr val="FF0000"/>
                </a:solidFill>
                <a:latin typeface="Bahnschrift Condensed" pitchFamily="34" charset="0"/>
              </a:rPr>
              <a:t>обратиться в службы	 </a:t>
            </a:r>
            <a:r>
              <a:rPr lang="ru-RU" dirty="0" smtClean="0">
                <a:solidFill>
                  <a:srgbClr val="FF0000"/>
                </a:solidFill>
                <a:latin typeface="Bahnschrift Condensed" pitchFamily="34" charset="0"/>
              </a:rPr>
              <a:t>поддержки!!! </a:t>
            </a:r>
            <a:r>
              <a:rPr lang="ru-RU" dirty="0" smtClean="0">
                <a:solidFill>
                  <a:srgbClr val="0070C0"/>
                </a:solidFill>
                <a:latin typeface="Bahnschrift Condensed" pitchFamily="34" charset="0"/>
              </a:rPr>
              <a:t>Профессионалы своего дела всегда готовы помочь вам!</a:t>
            </a:r>
            <a:endParaRPr lang="ru-RU" dirty="0">
              <a:solidFill>
                <a:srgbClr val="0070C0"/>
              </a:solidFill>
              <a:latin typeface="Bahnschrift Condensed" pitchFamily="34" charset="0"/>
            </a:endParaRPr>
          </a:p>
        </p:txBody>
      </p:sp>
      <p:pic>
        <p:nvPicPr>
          <p:cNvPr id="24578" name="Picture 2" descr="https://im0-tub-ru.yandex.net/i?id=4a21ffb135b843fbddf120fa22154095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286124"/>
            <a:ext cx="4822029" cy="32146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7358082" y="5857892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24936" cy="1512168"/>
          </a:xfrm>
        </p:spPr>
        <p:txBody>
          <a:bodyPr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	Спасибо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 внимание!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00808"/>
            <a:ext cx="7319166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Bahnschrift Condensed" pitchFamily="34" charset="0"/>
              </a:rPr>
              <a:t>Не бойтесь делиться своими </a:t>
            </a:r>
            <a:r>
              <a:rPr lang="ru-RU" sz="4000" dirty="0" smtClean="0">
                <a:solidFill>
                  <a:srgbClr val="FF0000"/>
                </a:solidFill>
                <a:latin typeface="Bahnschrift Condensed" pitchFamily="34" charset="0"/>
              </a:rPr>
              <a:t>переживаниями!!!</a:t>
            </a:r>
            <a:endParaRPr lang="ru-RU" sz="4000" dirty="0">
              <a:solidFill>
                <a:srgbClr val="FF0000"/>
              </a:solidFill>
              <a:latin typeface="Bahnschrift Condensed" pitchFamily="34" charset="0"/>
            </a:endParaRPr>
          </a:p>
        </p:txBody>
      </p:sp>
      <p:pic>
        <p:nvPicPr>
          <p:cNvPr id="25602" name="Picture 2" descr="https://im0-tub-ru.yandex.net/i?id=278b7b4c5f6e2aed4787db1a1a77d79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071810"/>
            <a:ext cx="6435991" cy="34516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 такое телефон доверия?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0046" y="1052736"/>
            <a:ext cx="7886700" cy="435133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Bahnschrift Condensed" pitchFamily="34" charset="0"/>
              </a:rPr>
              <a:t>Телефон доверия </a:t>
            </a:r>
            <a:r>
              <a:rPr lang="ru-RU" dirty="0" smtClean="0">
                <a:latin typeface="Bahnschrift Condensed" pitchFamily="34" charset="0"/>
              </a:rPr>
              <a:t>– это дистанционная служба экстренной психологической помощи</a:t>
            </a:r>
            <a:r>
              <a:rPr lang="en-US" dirty="0" smtClean="0">
                <a:latin typeface="Bahnschrift Condensed" pitchFamily="34" charset="0"/>
              </a:rPr>
              <a:t>,</a:t>
            </a:r>
            <a:r>
              <a:rPr lang="ru-RU" dirty="0" smtClean="0">
                <a:latin typeface="Bahnschrift Condensed" pitchFamily="34" charset="0"/>
              </a:rPr>
              <a:t> предназначенная для оказания </a:t>
            </a:r>
            <a:r>
              <a:rPr lang="ru-RU" dirty="0">
                <a:latin typeface="Bahnschrift Condensed" pitchFamily="34" charset="0"/>
              </a:rPr>
              <a:t>моральной, эмоциональной или духовной поддержки широким слоям </a:t>
            </a:r>
            <a:r>
              <a:rPr lang="ru-RU" dirty="0" smtClean="0">
                <a:latin typeface="Bahnschrift Condensed" pitchFamily="34" charset="0"/>
              </a:rPr>
              <a:t>населения.</a:t>
            </a:r>
          </a:p>
          <a:p>
            <a:endParaRPr lang="ru-RU" dirty="0">
              <a:latin typeface="Bahnschrift Condensed" pitchFamily="34" charset="0"/>
            </a:endParaRPr>
          </a:p>
          <a:p>
            <a:pPr>
              <a:buNone/>
            </a:pPr>
            <a:r>
              <a:rPr lang="ru-RU" sz="3600" dirty="0" smtClean="0">
                <a:latin typeface="Bahnschrift Condensed" pitchFamily="34" charset="0"/>
              </a:rPr>
              <a:t>+ 7-495-051 </a:t>
            </a:r>
            <a:r>
              <a:rPr lang="ru-RU" sz="3600" dirty="0" smtClean="0">
                <a:latin typeface="Bahnschrift Condensed" pitchFamily="34" charset="0"/>
              </a:rPr>
              <a:t>– с мобильного телефона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Bahnschrift Condensed" pitchFamily="34" charset="0"/>
              </a:rPr>
              <a:t>Линия </a:t>
            </a:r>
            <a:r>
              <a:rPr lang="ru-RU" dirty="0">
                <a:solidFill>
                  <a:srgbClr val="FF0000"/>
                </a:solidFill>
                <a:latin typeface="Bahnschrift Condensed" pitchFamily="34" charset="0"/>
              </a:rPr>
              <a:t>срочной психологической помощи</a:t>
            </a:r>
          </a:p>
        </p:txBody>
      </p:sp>
      <p:sp>
        <p:nvSpPr>
          <p:cNvPr id="10" name="Стрелка вправо 9">
            <a:hlinkClick r:id="rId2" action="ppaction://hlinksldjump"/>
          </p:cNvPr>
          <p:cNvSpPr/>
          <p:nvPr/>
        </p:nvSpPr>
        <p:spPr>
          <a:xfrm>
            <a:off x="7358082" y="5715016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5362" name="Picture 2" descr="https://im0-tub-ru.yandex.net/i?id=309ec8c9cd7485b1ce166a0b157bf54a-l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4207" y="3573016"/>
            <a:ext cx="2263227" cy="216789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Телефоны доверия Республики Татарстан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800" b="1" u="sng" dirty="0">
                <a:solidFill>
                  <a:srgbClr val="FF0000"/>
                </a:solidFill>
                <a:latin typeface="Bahnschrift Condensed" pitchFamily="34" charset="0"/>
              </a:rPr>
              <a:t>Единый общероссийский телефонный </a:t>
            </a:r>
            <a:r>
              <a:rPr lang="ru-RU" sz="2800" b="1" u="sng" dirty="0" smtClean="0">
                <a:solidFill>
                  <a:srgbClr val="FF0000"/>
                </a:solidFill>
                <a:latin typeface="Bahnschrift Condensed" pitchFamily="34" charset="0"/>
              </a:rPr>
              <a:t>номер </a:t>
            </a:r>
            <a:endParaRPr lang="ru-RU" sz="2800" b="1" u="sng" dirty="0" smtClean="0">
              <a:solidFill>
                <a:srgbClr val="FF0000"/>
              </a:solidFill>
              <a:latin typeface="Bahnschrift Condensed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Bahnschrift Condensed" pitchFamily="34" charset="0"/>
              </a:rPr>
              <a:t>«Детский телефон доверия»   (8-800-2000-122)</a:t>
            </a: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latin typeface="Bahnschrift Condensed" pitchFamily="34" charset="0"/>
            </a:endParaRPr>
          </a:p>
          <a:p>
            <a:r>
              <a:rPr lang="ru-RU" sz="2800" b="1" dirty="0" smtClean="0">
                <a:latin typeface="Bahnschrift Condensed" pitchFamily="34" charset="0"/>
              </a:rPr>
              <a:t>Телефон доверия города Казань </a:t>
            </a:r>
          </a:p>
          <a:p>
            <a:r>
              <a:rPr lang="ru-RU" sz="2800" b="1" dirty="0" smtClean="0">
                <a:latin typeface="Bahnschrift Condensed" pitchFamily="34" charset="0"/>
              </a:rPr>
              <a:t>(843) 571 3 571</a:t>
            </a:r>
            <a:endParaRPr lang="ru-RU" sz="2800" dirty="0" smtClean="0">
              <a:latin typeface="Bahnschrift Condensed" pitchFamily="34" charset="0"/>
            </a:endParaRPr>
          </a:p>
          <a:p>
            <a:r>
              <a:rPr lang="ru-RU" sz="2800" b="1" dirty="0" smtClean="0">
                <a:latin typeface="Bahnschrift Condensed" pitchFamily="34" charset="0"/>
              </a:rPr>
              <a:t>Телефон </a:t>
            </a:r>
            <a:r>
              <a:rPr lang="ru-RU" sz="2800" b="1" dirty="0" smtClean="0">
                <a:latin typeface="Bahnschrift Condensed" pitchFamily="34" charset="0"/>
              </a:rPr>
              <a:t>доверия города </a:t>
            </a:r>
            <a:r>
              <a:rPr lang="ru-RU" sz="2800" b="1" dirty="0" smtClean="0">
                <a:latin typeface="Bahnschrift Condensed" pitchFamily="34" charset="0"/>
              </a:rPr>
              <a:t>Азнакаево</a:t>
            </a:r>
          </a:p>
          <a:p>
            <a:r>
              <a:rPr lang="ru-RU" sz="2800" b="1" dirty="0" smtClean="0">
                <a:latin typeface="Bahnschrift Condensed" pitchFamily="34" charset="0"/>
              </a:rPr>
              <a:t> </a:t>
            </a:r>
            <a:r>
              <a:rPr lang="ru-RU" sz="2800" b="1" dirty="0">
                <a:latin typeface="Bahnschrift Condensed" pitchFamily="34" charset="0"/>
              </a:rPr>
              <a:t>(85592) </a:t>
            </a:r>
            <a:r>
              <a:rPr lang="ru-RU" sz="2800" b="1" dirty="0" smtClean="0">
                <a:latin typeface="Bahnschrift Condensed" pitchFamily="34" charset="0"/>
              </a:rPr>
              <a:t>73590</a:t>
            </a:r>
          </a:p>
          <a:p>
            <a:r>
              <a:rPr lang="ru-RU" sz="2800" b="1" dirty="0" smtClean="0">
                <a:latin typeface="Bahnschrift Condensed" pitchFamily="34" charset="0"/>
              </a:rPr>
              <a:t>Телефон доверия города Альметьевск </a:t>
            </a:r>
            <a:endParaRPr lang="ru-RU" sz="2800" b="1" dirty="0" smtClean="0">
              <a:latin typeface="Bahnschrift Condensed" pitchFamily="34" charset="0"/>
            </a:endParaRPr>
          </a:p>
          <a:p>
            <a:r>
              <a:rPr lang="ru-RU" sz="2800" b="1" dirty="0" smtClean="0">
                <a:latin typeface="Bahnschrift Condensed" pitchFamily="34" charset="0"/>
              </a:rPr>
              <a:t>(</a:t>
            </a:r>
            <a:r>
              <a:rPr lang="ru-RU" sz="2800" b="1" dirty="0">
                <a:latin typeface="Bahnschrift Condensed" pitchFamily="34" charset="0"/>
              </a:rPr>
              <a:t>8553) 328960</a:t>
            </a:r>
          </a:p>
          <a:p>
            <a:r>
              <a:rPr lang="ru-RU" sz="2800" b="1" dirty="0" smtClean="0">
                <a:latin typeface="Bahnschrift Condensed" pitchFamily="34" charset="0"/>
              </a:rPr>
              <a:t>Телефон </a:t>
            </a:r>
            <a:r>
              <a:rPr lang="ru-RU" sz="2800" b="1" dirty="0" smtClean="0">
                <a:latin typeface="Bahnschrift Condensed" pitchFamily="34" charset="0"/>
              </a:rPr>
              <a:t>доверия города Нижнекамск </a:t>
            </a:r>
            <a:endParaRPr lang="ru-RU" sz="2800" b="1" dirty="0" smtClean="0">
              <a:latin typeface="Bahnschrift Condensed" pitchFamily="34" charset="0"/>
            </a:endParaRPr>
          </a:p>
          <a:p>
            <a:r>
              <a:rPr lang="ru-RU" sz="2800" b="1" dirty="0" smtClean="0">
                <a:latin typeface="Bahnschrift Condensed" pitchFamily="34" charset="0"/>
              </a:rPr>
              <a:t> </a:t>
            </a:r>
            <a:r>
              <a:rPr lang="ru-RU" sz="2800" b="1" dirty="0" smtClean="0">
                <a:latin typeface="Bahnschrift Condensed" pitchFamily="34" charset="0"/>
              </a:rPr>
              <a:t>(</a:t>
            </a:r>
            <a:r>
              <a:rPr lang="ru-RU" sz="2800" b="1" dirty="0">
                <a:latin typeface="Bahnschrift Condensed" pitchFamily="34" charset="0"/>
              </a:rPr>
              <a:t>8555) 366 555</a:t>
            </a:r>
            <a:endParaRPr lang="ru-RU" sz="2800" dirty="0">
              <a:latin typeface="Bahnschrift Condensed" pitchFamily="34" charset="0"/>
            </a:endParaRPr>
          </a:p>
          <a:p>
            <a:endParaRPr lang="ru-RU" sz="2800" dirty="0">
              <a:latin typeface="Bahnschrift Condensed" pitchFamily="34" charset="0"/>
            </a:endParaRPr>
          </a:p>
          <a:p>
            <a:endParaRPr lang="ru-RU" sz="2800" b="1" dirty="0">
              <a:latin typeface="Bahnschrift Condensed" pitchFamily="34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7358082" y="5857892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Bahnschrift Condensed" pitchFamily="34" charset="0"/>
              </a:rPr>
              <a:t>		</a:t>
            </a:r>
            <a:r>
              <a:rPr lang="ru-RU" b="1" dirty="0" smtClean="0">
                <a:solidFill>
                  <a:srgbClr val="002060"/>
                </a:solidFill>
                <a:latin typeface="Bahnschrift Condensed" pitchFamily="34" charset="0"/>
              </a:rPr>
              <a:t>Набережные </a:t>
            </a:r>
            <a:r>
              <a:rPr lang="ru-RU" b="1" dirty="0">
                <a:solidFill>
                  <a:srgbClr val="002060"/>
                </a:solidFill>
                <a:latin typeface="Bahnschrift Condensed" pitchFamily="34" charset="0"/>
              </a:rPr>
              <a:t>Челны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6296" y="6066075"/>
            <a:ext cx="1524132" cy="6157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7200" y="1546914"/>
            <a:ext cx="80581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FF0000"/>
                </a:solidFill>
                <a:latin typeface="Bahnschrift Condensed" pitchFamily="34" charset="0"/>
              </a:rPr>
              <a:t>Телефоны доверия </a:t>
            </a:r>
            <a:r>
              <a:rPr lang="ru-RU" sz="3600" b="1" u="sng" dirty="0" smtClean="0">
                <a:solidFill>
                  <a:srgbClr val="FF0000"/>
                </a:solidFill>
                <a:latin typeface="Bahnschrift Condensed" pitchFamily="34" charset="0"/>
              </a:rPr>
              <a:t>города</a:t>
            </a:r>
          </a:p>
          <a:p>
            <a:endParaRPr lang="ru-RU" sz="3600" b="1" dirty="0" smtClean="0">
              <a:latin typeface="Bahnschrift Condensed" pitchFamily="34" charset="0"/>
            </a:endParaRPr>
          </a:p>
          <a:p>
            <a:r>
              <a:rPr lang="ru-RU" sz="3600" b="1" dirty="0" smtClean="0">
                <a:latin typeface="Bahnschrift Condensed" pitchFamily="34" charset="0"/>
              </a:rPr>
              <a:t>(</a:t>
            </a:r>
            <a:r>
              <a:rPr lang="ru-RU" sz="3600" b="1" dirty="0">
                <a:latin typeface="Bahnschrift Condensed" pitchFamily="34" charset="0"/>
              </a:rPr>
              <a:t>8552) 52 96 96 (</a:t>
            </a:r>
            <a:r>
              <a:rPr lang="ru-RU" sz="3600" b="1" dirty="0" smtClean="0">
                <a:latin typeface="Bahnschrift Condensed" pitchFamily="34" charset="0"/>
              </a:rPr>
              <a:t>русская линия, </a:t>
            </a:r>
            <a:r>
              <a:rPr lang="ru-RU" sz="3600" b="1" dirty="0">
                <a:latin typeface="Bahnschrift Condensed" pitchFamily="34" charset="0"/>
              </a:rPr>
              <a:t>телефон доверия) </a:t>
            </a:r>
          </a:p>
          <a:p>
            <a:endParaRPr lang="ru-RU" sz="3600" b="1" dirty="0">
              <a:latin typeface="Bahnschrift Condensed" pitchFamily="34" charset="0"/>
            </a:endParaRPr>
          </a:p>
          <a:p>
            <a:r>
              <a:rPr lang="ru-RU" sz="3600" b="1" dirty="0">
                <a:latin typeface="Bahnschrift Condensed" pitchFamily="34" charset="0"/>
              </a:rPr>
              <a:t> (8552) 52 55 52 (</a:t>
            </a:r>
            <a:r>
              <a:rPr lang="ru-RU" sz="3600" b="1" dirty="0" smtClean="0">
                <a:latin typeface="Bahnschrift Condensed" pitchFamily="34" charset="0"/>
              </a:rPr>
              <a:t>татарская линия, </a:t>
            </a:r>
            <a:r>
              <a:rPr lang="ru-RU" sz="3600" b="1" dirty="0">
                <a:latin typeface="Bahnschrift Condensed" pitchFamily="34" charset="0"/>
              </a:rPr>
              <a:t>телефон доверия)</a:t>
            </a:r>
          </a:p>
        </p:txBody>
      </p:sp>
    </p:spTree>
    <p:extLst>
      <p:ext uri="{BB962C8B-B14F-4D97-AF65-F5344CB8AC3E}">
        <p14:creationId xmlns:p14="http://schemas.microsoft.com/office/powerpoint/2010/main" val="22740691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Для кого и зачем нужен телефон доверия?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sz="3800" dirty="0" smtClean="0">
                <a:latin typeface="Bahnschrift Condensed" pitchFamily="34" charset="0"/>
              </a:rPr>
              <a:t>Можно с легкостью сказать что большинство людей на свете испытали однажды душевную боль, тоску, обиду, безысходность, когда проблема кажется неразрешимой. В такие моменты просто не знаешь куда, к кому обратиться за помощью. </a:t>
            </a:r>
            <a:endParaRPr lang="ru-RU" sz="3800" dirty="0" smtClean="0">
              <a:latin typeface="Bahnschrift Condensed" pitchFamily="34" charset="0"/>
            </a:endParaRPr>
          </a:p>
          <a:p>
            <a:pPr algn="just"/>
            <a:r>
              <a:rPr lang="ru-RU" sz="3800" dirty="0" smtClean="0">
                <a:latin typeface="Bahnschrift Condensed" pitchFamily="34" charset="0"/>
              </a:rPr>
              <a:t>Близкие </a:t>
            </a:r>
            <a:r>
              <a:rPr lang="ru-RU" sz="3800" dirty="0" smtClean="0">
                <a:latin typeface="Bahnschrift Condensed" pitchFamily="34" charset="0"/>
              </a:rPr>
              <a:t>люди иногда не понимают, у них нет времени выслушать или они просто далеко. Да и не с каждой проблемой пойдешь к маме или позвонишь подружке. Именно в таких случаях может </a:t>
            </a:r>
            <a:r>
              <a:rPr lang="ru-RU" sz="3800" dirty="0" smtClean="0">
                <a:latin typeface="Bahnschrift Condensed" pitchFamily="34" charset="0"/>
              </a:rPr>
              <a:t>поддержать:</a:t>
            </a:r>
          </a:p>
          <a:p>
            <a:pPr algn="just"/>
            <a:r>
              <a:rPr lang="ru-RU" sz="3800" dirty="0" smtClean="0">
                <a:solidFill>
                  <a:srgbClr val="FF0000"/>
                </a:solidFill>
                <a:latin typeface="Bahnschrift Condensed" pitchFamily="34" charset="0"/>
              </a:rPr>
              <a:t>«телефон	Доверия</a:t>
            </a:r>
            <a:r>
              <a:rPr lang="ru-RU" sz="3800" dirty="0" smtClean="0">
                <a:latin typeface="Bahnschrift Condensed" pitchFamily="34" charset="0"/>
              </a:rPr>
              <a:t>».</a:t>
            </a:r>
            <a:r>
              <a:rPr lang="ru-RU" sz="3700" dirty="0" smtClean="0">
                <a:latin typeface="Bahnschrift Condensed" pitchFamily="34" charset="0"/>
              </a:rPr>
              <a:t/>
            </a:r>
            <a:br>
              <a:rPr lang="ru-RU" sz="3700" dirty="0" smtClean="0">
                <a:latin typeface="Bahnschrift Condensed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7358082" y="5715016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85728"/>
            <a:ext cx="8364380" cy="1143000"/>
          </a:xfrm>
        </p:spPr>
        <p:txBody>
          <a:bodyPr>
            <a:noAutofit/>
          </a:bodyPr>
          <a:lstStyle/>
          <a:p>
            <a:pPr fontAlgn="base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  <a:t>Какими бывают «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  <a:t>Телефоны доверия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  <a:t>»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71612"/>
            <a:ext cx="8364380" cy="492919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5100" b="1" u="sng" dirty="0" smtClean="0">
                <a:latin typeface="Bahnschrift SemiBold Condensed" pitchFamily="34" charset="0"/>
              </a:rPr>
              <a:t>Специализированные</a:t>
            </a:r>
            <a:r>
              <a:rPr lang="ru-RU" sz="5100" dirty="0" smtClean="0">
                <a:latin typeface="Bahnschrift SemiBold Condensed" pitchFamily="34" charset="0"/>
              </a:rPr>
              <a:t>. Сюда могут обратиться дети и подростки, женщины, страдающие от насилия в семье, люди, испытывающие зависимость (алкогольную, наркотическую, игровую и т. д.), люди с нетрадиционной ориентацией. </a:t>
            </a:r>
          </a:p>
          <a:p>
            <a:pPr algn="just"/>
            <a:endParaRPr lang="ru-RU" sz="5100" dirty="0" smtClean="0">
              <a:latin typeface="Bahnschrift SemiBold Condensed" pitchFamily="34" charset="0"/>
            </a:endParaRPr>
          </a:p>
          <a:p>
            <a:pPr algn="just"/>
            <a:r>
              <a:rPr lang="ru-RU" sz="5100" b="1" u="sng" dirty="0" smtClean="0">
                <a:latin typeface="Bahnschrift SemiBold Condensed" pitchFamily="34" charset="0"/>
              </a:rPr>
              <a:t>Кризисные</a:t>
            </a:r>
            <a:r>
              <a:rPr lang="ru-RU" sz="5100" dirty="0" smtClean="0">
                <a:latin typeface="Bahnschrift SemiBold Condensed" pitchFamily="34" charset="0"/>
              </a:rPr>
              <a:t>. Здесь работают психологи, помогающие тем, кто пережил острую боль утраты и испытал тяжелое горе. </a:t>
            </a:r>
          </a:p>
          <a:p>
            <a:pPr algn="just"/>
            <a:endParaRPr lang="ru-RU" sz="5100" dirty="0" smtClean="0">
              <a:latin typeface="Bahnschrift SemiBold Condensed" pitchFamily="34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7358082" y="5715016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100" name="Picture 4" descr="http://cdn.onlinewebfonts.com/svg/img_1654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068" y="142844"/>
            <a:ext cx="1143088" cy="11430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DE6C36">
                    <a:lumMod val="40000"/>
                    <a:lumOff val="6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  <a:t>Какими бывают </a:t>
            </a:r>
            <a:r>
              <a:rPr lang="ru-RU" b="1" dirty="0" smtClean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DE6C36">
                    <a:lumMod val="40000"/>
                    <a:lumOff val="6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  <a:t/>
            </a:r>
            <a:br>
              <a:rPr lang="ru-RU" b="1" dirty="0" smtClean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DE6C36">
                    <a:lumMod val="40000"/>
                    <a:lumOff val="6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</a:br>
            <a:r>
              <a:rPr lang="ru-RU" b="1" dirty="0" smtClean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DE6C36">
                    <a:lumMod val="40000"/>
                    <a:lumOff val="6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  <a:t>«</a:t>
            </a:r>
            <a:r>
              <a:rPr lang="ru-RU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DE6C36">
                    <a:lumMod val="40000"/>
                    <a:lumOff val="6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ahnschrift Condensed" pitchFamily="34" charset="0"/>
              </a:rPr>
              <a:t>Телефоны доверия»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8584" y="6021288"/>
            <a:ext cx="1524132" cy="6157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3527" y="1912971"/>
            <a:ext cx="76328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u="sng" dirty="0">
                <a:solidFill>
                  <a:srgbClr val="FF0000"/>
                </a:solidFill>
                <a:latin typeface="Bahnschrift SemiBold Condensed" pitchFamily="34" charset="0"/>
              </a:rPr>
              <a:t>Горячие линии общего направления</a:t>
            </a:r>
            <a:r>
              <a:rPr lang="ru-RU" sz="2400" u="sng" dirty="0" smtClean="0">
                <a:solidFill>
                  <a:srgbClr val="FF0000"/>
                </a:solidFill>
                <a:latin typeface="Bahnschrift SemiBold Condensed" pitchFamily="34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70C0"/>
                </a:solidFill>
                <a:latin typeface="Bahnschrift SemiBold Condensed" pitchFamily="34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Bahnschrift SemiBold Condensed" pitchFamily="34" charset="0"/>
              </a:rPr>
              <a:t>Это те, кто выслушают и поймут. Если проблему необходимо решать специалистам, дадут номера телефонов, адреса, где вам помогут. Здесь подскажут, как взглянуть на ситуацию по-другому, и, повторюсь, будут слушать и принимать вас такими, какие вы есть. Не осудят, не отмахнутся, не станут критиковать. Иногда даже просто выговориться, озвучить свою </a:t>
            </a:r>
            <a:r>
              <a:rPr lang="ru-RU" sz="2400" dirty="0" smtClean="0">
                <a:solidFill>
                  <a:srgbClr val="0070C0"/>
                </a:solidFill>
                <a:latin typeface="Bahnschrift SemiBold Condensed" pitchFamily="34" charset="0"/>
              </a:rPr>
              <a:t>беду это —уже	 </a:t>
            </a:r>
            <a:r>
              <a:rPr lang="ru-RU" sz="2400" dirty="0">
                <a:solidFill>
                  <a:srgbClr val="0070C0"/>
                </a:solidFill>
                <a:latin typeface="Bahnschrift SemiBold Condensed" pitchFamily="34" charset="0"/>
              </a:rPr>
              <a:t>«</a:t>
            </a:r>
            <a:r>
              <a:rPr lang="ru-RU" sz="2400" dirty="0" smtClean="0">
                <a:solidFill>
                  <a:srgbClr val="0070C0"/>
                </a:solidFill>
                <a:latin typeface="Bahnschrift SemiBold Condensed" pitchFamily="34" charset="0"/>
              </a:rPr>
              <a:t>большое	 </a:t>
            </a:r>
            <a:r>
              <a:rPr lang="ru-RU" sz="2400" dirty="0">
                <a:solidFill>
                  <a:srgbClr val="0070C0"/>
                </a:solidFill>
                <a:latin typeface="Bahnschrift SemiBold Condensed" pitchFamily="34" charset="0"/>
              </a:rPr>
              <a:t>дело».</a:t>
            </a:r>
            <a:r>
              <a:rPr lang="ru-RU" sz="2400" dirty="0">
                <a:solidFill>
                  <a:srgbClr val="0070C0"/>
                </a:solidFill>
              </a:rPr>
              <a:t/>
            </a: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</a:rPr>
              <a:t/>
            </a:r>
            <a:br>
              <a:rPr lang="ru-RU" sz="2400" dirty="0">
                <a:solidFill>
                  <a:srgbClr val="0070C0"/>
                </a:solidFill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6" name="Picture 4" descr="http://cdn.onlinewebfonts.com/svg/img_1654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068" y="142844"/>
            <a:ext cx="1143088" cy="1143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10880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Детский телефон доверия</a:t>
            </a:r>
            <a:endParaRPr lang="ru-RU" b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52736"/>
            <a:ext cx="8229600" cy="4830525"/>
          </a:xfrm>
        </p:spPr>
        <p:txBody>
          <a:bodyPr/>
          <a:lstStyle/>
          <a:p>
            <a:pPr algn="just"/>
            <a:r>
              <a:rPr lang="ru-RU" sz="2800" dirty="0">
                <a:latin typeface="Bahnschrift Condensed" pitchFamily="34" charset="0"/>
              </a:rPr>
              <a:t>Детский телефон доверия </a:t>
            </a:r>
            <a:r>
              <a:rPr lang="ru-RU" b="1" dirty="0">
                <a:solidFill>
                  <a:srgbClr val="FF0000"/>
                </a:solidFill>
                <a:latin typeface="Bahnschrift Condensed" pitchFamily="34" charset="0"/>
              </a:rPr>
              <a:t>8-800-2000-122</a:t>
            </a:r>
            <a:r>
              <a:rPr lang="ru-RU" sz="2800" dirty="0">
                <a:latin typeface="Bahnschrift Condensed" pitchFamily="34" charset="0"/>
              </a:rPr>
              <a:t> создан для оказания психологической помощи детям, подросткам и их родителям в трудных жизненных ситуациях. С 2010 года он принял уже более 9 </a:t>
            </a:r>
            <a:r>
              <a:rPr lang="ru-RU" sz="2800" dirty="0" err="1">
                <a:latin typeface="Bahnschrift Condensed" pitchFamily="34" charset="0"/>
              </a:rPr>
              <a:t>млн</a:t>
            </a:r>
            <a:r>
              <a:rPr lang="ru-RU" sz="2800" dirty="0">
                <a:latin typeface="Bahnschrift Condensed" pitchFamily="34" charset="0"/>
              </a:rPr>
              <a:t> звонков. Звонок бесплатный и анонимный</a:t>
            </a:r>
            <a:r>
              <a:rPr lang="ru-RU" i="1" dirty="0">
                <a:latin typeface="Bahnschrift Condensed" pitchFamily="34" charset="0"/>
              </a:rPr>
              <a:t>.</a:t>
            </a:r>
            <a:endParaRPr lang="ru-RU" dirty="0">
              <a:latin typeface="Bahnschrift Condensed" pitchFamily="34" charset="0"/>
            </a:endParaRPr>
          </a:p>
        </p:txBody>
      </p:sp>
      <p:pic>
        <p:nvPicPr>
          <p:cNvPr id="1028" name="Picture 4" descr="https://obruchev.mos.ru/%D0%BF%D0%BE%D0%B4%D1%80%D0%BE%D1%81%D1%82%D0%BE%D0%BA7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2330" y="3717032"/>
            <a:ext cx="4417862" cy="313552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7358082" y="5857892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04845"/>
            <a:ext cx="5111750" cy="585311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accent2"/>
                </a:solidFill>
                <a:latin typeface="Bahnschrift Condensed" pitchFamily="34" charset="0"/>
              </a:rPr>
              <a:t>       Многие </a:t>
            </a:r>
            <a:r>
              <a:rPr lang="ru-RU" b="1" dirty="0">
                <a:solidFill>
                  <a:schemeClr val="accent2"/>
                </a:solidFill>
                <a:latin typeface="Bahnschrift Condensed" pitchFamily="34" charset="0"/>
              </a:rPr>
              <a:t>родители не понимают, зачем нужен телефон </a:t>
            </a:r>
            <a:r>
              <a:rPr lang="ru-RU" b="1" dirty="0" smtClean="0">
                <a:solidFill>
                  <a:schemeClr val="accent2"/>
                </a:solidFill>
                <a:latin typeface="Bahnschrift Condensed" pitchFamily="34" charset="0"/>
              </a:rPr>
              <a:t>доверия? </a:t>
            </a:r>
          </a:p>
          <a:p>
            <a:pPr algn="just">
              <a:buNone/>
            </a:pPr>
            <a:r>
              <a:rPr lang="ru-RU" b="1" dirty="0">
                <a:solidFill>
                  <a:schemeClr val="accent2"/>
                </a:solidFill>
                <a:latin typeface="Bahnschrift Condensed" pitchFamily="34" charset="0"/>
              </a:rPr>
              <a:t>	</a:t>
            </a:r>
            <a:r>
              <a:rPr lang="ru-RU" b="1" dirty="0" smtClean="0">
                <a:latin typeface="Bahnschrift Condensed" pitchFamily="34" charset="0"/>
              </a:rPr>
              <a:t>В</a:t>
            </a:r>
            <a:r>
              <a:rPr lang="ru-RU" b="1" dirty="0" smtClean="0">
                <a:latin typeface="Bahnschrift Condensed" pitchFamily="34" charset="0"/>
              </a:rPr>
              <a:t>едь </a:t>
            </a:r>
            <a:r>
              <a:rPr lang="ru-RU" b="1" dirty="0">
                <a:latin typeface="Bahnschrift Condensed" pitchFamily="34" charset="0"/>
              </a:rPr>
              <a:t>все проблемы, которые беспокоят их </a:t>
            </a:r>
            <a:r>
              <a:rPr lang="ru-RU" b="1" dirty="0" smtClean="0">
                <a:latin typeface="Bahnschrift Condensed" pitchFamily="34" charset="0"/>
              </a:rPr>
              <a:t>ребенка,</a:t>
            </a:r>
          </a:p>
          <a:p>
            <a:pPr algn="just">
              <a:buNone/>
            </a:pPr>
            <a:r>
              <a:rPr lang="ru-RU" b="1" dirty="0">
                <a:latin typeface="Bahnschrift Condensed" pitchFamily="34" charset="0"/>
              </a:rPr>
              <a:t>	</a:t>
            </a:r>
            <a:r>
              <a:rPr lang="ru-RU" b="1" dirty="0" smtClean="0">
                <a:latin typeface="Bahnschrift Condensed" pitchFamily="34" charset="0"/>
              </a:rPr>
              <a:t>они </a:t>
            </a:r>
            <a:r>
              <a:rPr lang="ru-RU" b="1" dirty="0">
                <a:latin typeface="Bahnschrift Condensed" pitchFamily="34" charset="0"/>
              </a:rPr>
              <a:t>вполне </a:t>
            </a:r>
            <a:r>
              <a:rPr lang="ru-RU" b="1" dirty="0" smtClean="0">
                <a:latin typeface="Bahnschrift Condensed" pitchFamily="34" charset="0"/>
              </a:rPr>
              <a:t>способны	решить самостоятельно</a:t>
            </a:r>
            <a:r>
              <a:rPr lang="ru-RU" b="1" dirty="0">
                <a:latin typeface="Bahnschrift Condensed" pitchFamily="34" charset="0"/>
              </a:rPr>
              <a:t>. </a:t>
            </a:r>
            <a:endParaRPr lang="ru-RU" b="1" dirty="0" smtClean="0">
              <a:latin typeface="Bahnschrift Condensed" pitchFamily="34" charset="0"/>
            </a:endParaRPr>
          </a:p>
          <a:p>
            <a:pPr algn="just">
              <a:buNone/>
            </a:pPr>
            <a:r>
              <a:rPr lang="ru-RU" b="1" dirty="0">
                <a:latin typeface="Bahnschrift Condensed" pitchFamily="34" charset="0"/>
              </a:rPr>
              <a:t>	</a:t>
            </a:r>
            <a:r>
              <a:rPr lang="ru-RU" b="1" dirty="0" smtClean="0">
                <a:solidFill>
                  <a:schemeClr val="accent2"/>
                </a:solidFill>
                <a:latin typeface="Bahnschrift Condensed" pitchFamily="34" charset="0"/>
              </a:rPr>
              <a:t>Однако</a:t>
            </a:r>
            <a:r>
              <a:rPr lang="ru-RU" b="1" dirty="0">
                <a:solidFill>
                  <a:schemeClr val="accent2"/>
                </a:solidFill>
                <a:latin typeface="Bahnschrift Condensed" pitchFamily="34" charset="0"/>
              </a:rPr>
              <a:t>, это не всегда так. </a:t>
            </a:r>
            <a:r>
              <a:rPr lang="ru-RU" b="1" dirty="0">
                <a:latin typeface="Bahnschrift Condensed" pitchFamily="34" charset="0"/>
              </a:rPr>
              <a:t>Дело в том, что порой детям или подросткам трудно решиться на откровенный разговор с родителями, так как они боятся столкнуться в ответ с непониманием, руганью и упреками в неправильном </a:t>
            </a:r>
            <a:r>
              <a:rPr lang="ru-RU" b="1" dirty="0" smtClean="0">
                <a:latin typeface="Bahnschrift Condensed" pitchFamily="34" charset="0"/>
              </a:rPr>
              <a:t>поведении.</a:t>
            </a:r>
            <a:endParaRPr lang="ru-RU" b="1" dirty="0">
              <a:latin typeface="Bahnschrift Condensed" pitchFamily="34" charset="0"/>
            </a:endParaRPr>
          </a:p>
        </p:txBody>
      </p:sp>
      <p:pic>
        <p:nvPicPr>
          <p:cNvPr id="17412" name="Picture 4" descr="https://childvictimsact.com/wp-content/uploads/2019/07/bigstock-Sad-child-on-black-background-32334335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785794"/>
            <a:ext cx="3299817" cy="257176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7358082" y="5857892"/>
            <a:ext cx="1428760" cy="5000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7414" name="Picture 6" descr="https://cop.admmegion.ru/upload/iblock/874/Foto_k_tekstu_Na_Donu_rabotaet_detskij_telefon_doveri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3500438"/>
            <a:ext cx="3214710" cy="241103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618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Bahnschrift Condensed</vt:lpstr>
      <vt:lpstr>Bahnschrift SemiBold Condensed</vt:lpstr>
      <vt:lpstr>Calibri</vt:lpstr>
      <vt:lpstr>Calibri Light</vt:lpstr>
      <vt:lpstr>Тема Office</vt:lpstr>
      <vt:lpstr>Телефон доверия. Что это? Для кого и зачем он нужен?</vt:lpstr>
      <vt:lpstr>Что такое телефон доверия?</vt:lpstr>
      <vt:lpstr>Телефоны доверия Республики Татарстан</vt:lpstr>
      <vt:lpstr>  Набережные Челны</vt:lpstr>
      <vt:lpstr>Для кого и зачем нужен телефон доверия?</vt:lpstr>
      <vt:lpstr> Какими бывают «Телефоны доверия» </vt:lpstr>
      <vt:lpstr>Какими бывают  «Телефоны доверия»</vt:lpstr>
      <vt:lpstr>Детский телефон доверия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Не стесняйтесь обратиться в службы  поддержки!!! Профессионалы своего дела всегда готовы помочь вам!</vt:lpstr>
      <vt:lpstr>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Зачем нужен телефон Доверия и как им пользоваться, или с каким вопросами можно обратиться туда</dc:title>
  <dc:creator>Пользователь Windows</dc:creator>
  <cp:lastModifiedBy>Александр</cp:lastModifiedBy>
  <cp:revision>27</cp:revision>
  <dcterms:created xsi:type="dcterms:W3CDTF">2020-05-13T17:58:37Z</dcterms:created>
  <dcterms:modified xsi:type="dcterms:W3CDTF">2020-05-13T22:37:44Z</dcterms:modified>
</cp:coreProperties>
</file>